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6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7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54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9B845-8536-4D93-901B-5DC8C8E3FBDD}" type="datetimeFigureOut">
              <a:rPr lang="en-US" smtClean="0"/>
              <a:pPr/>
              <a:t>16-Apr-19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AD7B1-AD15-4B14-9523-00A850B38B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9B845-8536-4D93-901B-5DC8C8E3FBDD}" type="datetimeFigureOut">
              <a:rPr lang="en-US" smtClean="0"/>
              <a:pPr/>
              <a:t>16-Apr-19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AD7B1-AD15-4B14-9523-00A850B38B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9B845-8536-4D93-901B-5DC8C8E3FBDD}" type="datetimeFigureOut">
              <a:rPr lang="en-US" smtClean="0"/>
              <a:pPr/>
              <a:t>16-Apr-19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AD7B1-AD15-4B14-9523-00A850B38B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9B845-8536-4D93-901B-5DC8C8E3FBDD}" type="datetimeFigureOut">
              <a:rPr lang="en-US" smtClean="0"/>
              <a:pPr/>
              <a:t>16-Apr-19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AD7B1-AD15-4B14-9523-00A850B38B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9B845-8536-4D93-901B-5DC8C8E3FBDD}" type="datetimeFigureOut">
              <a:rPr lang="en-US" smtClean="0"/>
              <a:pPr/>
              <a:t>16-Apr-19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AD7B1-AD15-4B14-9523-00A850B38B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9B845-8536-4D93-901B-5DC8C8E3FBDD}" type="datetimeFigureOut">
              <a:rPr lang="en-US" smtClean="0"/>
              <a:pPr/>
              <a:t>16-Apr-19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AD7B1-AD15-4B14-9523-00A850B38B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9B845-8536-4D93-901B-5DC8C8E3FBDD}" type="datetimeFigureOut">
              <a:rPr lang="en-US" smtClean="0"/>
              <a:pPr/>
              <a:t>16-Apr-19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AD7B1-AD15-4B14-9523-00A850B38B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9B845-8536-4D93-901B-5DC8C8E3FBDD}" type="datetimeFigureOut">
              <a:rPr lang="en-US" smtClean="0"/>
              <a:pPr/>
              <a:t>16-Apr-19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AD7B1-AD15-4B14-9523-00A850B38B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9B845-8536-4D93-901B-5DC8C8E3FBDD}" type="datetimeFigureOut">
              <a:rPr lang="en-US" smtClean="0"/>
              <a:pPr/>
              <a:t>16-Apr-19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AD7B1-AD15-4B14-9523-00A850B38B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9B845-8536-4D93-901B-5DC8C8E3FBDD}" type="datetimeFigureOut">
              <a:rPr lang="en-US" smtClean="0"/>
              <a:pPr/>
              <a:t>16-Apr-19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AD7B1-AD15-4B14-9523-00A850B38B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9B845-8536-4D93-901B-5DC8C8E3FBDD}" type="datetimeFigureOut">
              <a:rPr lang="en-US" smtClean="0"/>
              <a:pPr/>
              <a:t>16-Apr-19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AD7B1-AD15-4B14-9523-00A850B38B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9B845-8536-4D93-901B-5DC8C8E3FBDD}" type="datetimeFigureOut">
              <a:rPr lang="en-US" smtClean="0"/>
              <a:pPr/>
              <a:t>16-Apr-19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7AD7B1-AD15-4B14-9523-00A850B38B6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B.A.1</a:t>
            </a:r>
            <a:r>
              <a:rPr lang="en-US" b="1" baseline="30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Sem</a:t>
            </a:r>
            <a:endParaRPr lang="en-US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RAJIV GANDHI UNIVERSITY</a:t>
            </a:r>
          </a:p>
          <a:p>
            <a:r>
              <a:rPr lang="en-US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GRAMMAR EXERCISES</a:t>
            </a:r>
            <a:endParaRPr lang="en-US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UNIT–B</a:t>
            </a:r>
            <a:b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(a)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0" dirty="0" smtClean="0">
                <a:latin typeface="Times New Roman" pitchFamily="18" charset="0"/>
                <a:cs typeface="Times New Roman" pitchFamily="18" charset="0"/>
              </a:rPr>
              <a:t>Fill </a:t>
            </a:r>
            <a:r>
              <a:rPr lang="en-US" b="0" dirty="0" err="1" smtClean="0">
                <a:latin typeface="Times New Roman" pitchFamily="18" charset="0"/>
                <a:cs typeface="Times New Roman" pitchFamily="18" charset="0"/>
              </a:rPr>
              <a:t>inA</a:t>
            </a:r>
            <a:r>
              <a:rPr lang="en-US" b="0" dirty="0" smtClean="0">
                <a:latin typeface="Times New Roman" pitchFamily="18" charset="0"/>
                <a:cs typeface="Times New Roman" pitchFamily="18" charset="0"/>
              </a:rPr>
              <a:t> the blanks with the appropriate modal auxiliaries(any five): 1x5=5</a:t>
            </a:r>
            <a:endParaRPr lang="en-US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73525"/>
          </a:xfrm>
        </p:spPr>
        <p:txBody>
          <a:bodyPr/>
          <a:lstStyle/>
          <a:p>
            <a:pPr marL="514350" indent="-514350">
              <a:buAutoNum type="romanLcParenBoth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They–––not worry about money.</a:t>
            </a:r>
          </a:p>
          <a:p>
            <a:pPr marL="514350" indent="-514350">
              <a:buAutoNum type="romanLcParenBoth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Everyone––– die one day.</a:t>
            </a:r>
          </a:p>
          <a:p>
            <a:pPr marL="514350" indent="-514350">
              <a:buAutoNum type="romanLcParenBoth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She–––drive a four wheeler.</a:t>
            </a:r>
          </a:p>
          <a:p>
            <a:pPr marL="514350" indent="-514350">
              <a:buAutoNum type="romanLcParenBoth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He–––report to the Head Office at 10 a.m.</a:t>
            </a:r>
          </a:p>
          <a:p>
            <a:pPr marL="514350" indent="-514350">
              <a:buAutoNum type="romanLcParenBoth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–––solve this unique problem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Answers: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AutoNum type="romanLcParenBoth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They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need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not worry about money.</a:t>
            </a:r>
          </a:p>
          <a:p>
            <a:pPr marL="514350" indent="-514350">
              <a:buFont typeface="Arial" pitchFamily="34" charset="0"/>
              <a:buAutoNum type="romanLcParenBoth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Everyone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must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die one day.</a:t>
            </a:r>
          </a:p>
          <a:p>
            <a:pPr marL="514350" indent="-514350">
              <a:buFont typeface="Arial" pitchFamily="34" charset="0"/>
              <a:buAutoNum type="romanLcParenBoth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She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can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drive a four wheeler.</a:t>
            </a:r>
          </a:p>
          <a:p>
            <a:pPr marL="514350" indent="-514350">
              <a:buFont typeface="Arial" pitchFamily="34" charset="0"/>
              <a:buAutoNum type="romanLcParenBoth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He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should or must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report to the Head Office at 10 a.m.</a:t>
            </a:r>
          </a:p>
          <a:p>
            <a:pPr marL="514350" indent="-514350">
              <a:buFont typeface="Arial" pitchFamily="34" charset="0"/>
              <a:buAutoNum type="romanLcParenBoth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solve this unique problem.</a:t>
            </a:r>
          </a:p>
          <a:p>
            <a:pPr marL="514350" indent="-514350">
              <a:buFont typeface="Arial" pitchFamily="34" charset="0"/>
              <a:buAutoNum type="romanLcParenBoth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Arial" pitchFamily="34" charset="0"/>
              <a:buAutoNum type="romanLcParenBoth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romanLcParenBoth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RGU,GRAMMAR EXERCISES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(vi) Uncle said that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Mepo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–––come after Sunday.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(vii) How–––you shout like this?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(viii) ––– I take this pen?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Answers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(vi) Uncle said that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Mepo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would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come after Sunday.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(vii) How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can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you shout like this?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(viii)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 take this pen?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(b) Select the correct word from the given choices (any five): 1x5= 5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Questions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)–––(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Neither, </a:t>
            </a:r>
            <a:r>
              <a:rPr lang="en-US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Any,None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has come today.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(ii)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Rakesh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takes medicines–––(</a:t>
            </a:r>
            <a:r>
              <a:rPr lang="en-US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every,each,any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six hours.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(iii)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Wilia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Tok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was –––(</a:t>
            </a:r>
            <a:r>
              <a:rPr lang="en-US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fewer,least,less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hardworking than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Dilip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(iv) Is there –––(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many, any, much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sugar in the jar?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Answers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514350" indent="-514350">
              <a:buAutoNum type="romanLcParenBoth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has come today.</a:t>
            </a:r>
          </a:p>
          <a:p>
            <a:pPr marL="514350" indent="-514350">
              <a:buAutoNum type="romanLcParenBoth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Arial" pitchFamily="34" charset="0"/>
              <a:buAutoNum type="romanLcParenBoth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Rakesh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takes medicines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every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six hours.</a:t>
            </a:r>
          </a:p>
          <a:p>
            <a:pPr marL="514350" indent="-514350">
              <a:buFont typeface="Arial" pitchFamily="34" charset="0"/>
              <a:buAutoNum type="romanLcParenBoth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Wilia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Tok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was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less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hardworking than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Dilip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buFont typeface="Arial" pitchFamily="34" charset="0"/>
              <a:buAutoNum type="romanLcParenBoth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there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any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sugar in the jar?</a:t>
            </a:r>
          </a:p>
          <a:p>
            <a:pPr marL="514350" indent="-514350">
              <a:buFont typeface="Arial" pitchFamily="34" charset="0"/>
              <a:buAutoNum type="romanLcParenBoth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romanLcParenBoth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RGU,GRAMMAR EXERCISES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Questions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(v) ––(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The little, Little, A little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learning is a dangerous thing.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(vi)She was searching any friend but she found –––(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some, neither, none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(vii) How–––(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many, more, much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) money do you need now?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(viii) I know–––(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few, a few, the few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of these gentlemen.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Answers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(v)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 little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learning is a dangerous thing.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romanLcParenBoth" startAt="6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She was searching any friend but she found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buAutoNum type="romanLcParenBoth" startAt="6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romanLcParenBoth" startAt="6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How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much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money do you need now?</a:t>
            </a:r>
          </a:p>
          <a:p>
            <a:pPr marL="514350" indent="-514350">
              <a:buAutoNum type="romanLcParenBoth" startAt="6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 know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 few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of these gentlemen.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Write the suitable forms of the voice and narration of any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five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1x5= 5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Questions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514350" indent="-514350">
              <a:buAutoNum type="romanLcParenBoth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letters––(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written just now.</a:t>
            </a:r>
          </a:p>
          <a:p>
            <a:pPr marL="514350" indent="-514350">
              <a:buAutoNum type="romanLcParenBoth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Let the door––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(open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514350" indent="-514350">
              <a:buAutoNum type="romanLcParenBoth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doctor asked the patient how often he––(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suffer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from headache.</a:t>
            </a:r>
          </a:p>
          <a:p>
            <a:pPr marL="514350" indent="-514350">
              <a:buAutoNum type="romanLcParenBoth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 think the principal––(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there in his office.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Answers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514350" indent="-514350">
              <a:buAutoNum type="romanLcParenBoth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letters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have been or are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written just now.</a:t>
            </a:r>
          </a:p>
          <a:p>
            <a:pPr marL="514350" indent="-514350">
              <a:buAutoNum type="romanLcParenBoth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Let the door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be opened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buAutoNum type="romanLcParenBoth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doctor asked the patient how often he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suffered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from headache.</a:t>
            </a:r>
          </a:p>
          <a:p>
            <a:pPr marL="514350" indent="-514350">
              <a:buAutoNum type="romanLcParenBoth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 think the principal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is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there in his office.</a:t>
            </a: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RGU,GRAMMAR EXERCISES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Questions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(v)The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philosphers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said that the soul––(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immortal.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(vi) The victory of India––(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celebrate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by everyone.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(vii) She asked me what my problem––(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(viii) Did he know what his aim––(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?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Answers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(v)The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philosphers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said that the soul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immortal.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(vi) The victory of India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has been celebrated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by everyone.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(vii) She asked me what my problem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was or had been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(viii) Did he know what his aim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was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?</a:t>
            </a: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Correct any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of the following sentences: 1x5= 5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Questions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514350" indent="-514350">
              <a:buAutoNum type="romanLcParenBoth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Kargi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is junior 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Preeti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buAutoNum type="romanLcParenBoth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teacher gave me many  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advices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buAutoNum type="romanLcParenBoth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 saw two 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females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buAutoNum type="romanLcParenBoth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Each of them followed  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their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plan.</a:t>
            </a:r>
          </a:p>
          <a:p>
            <a:pPr marL="514350" indent="-514350">
              <a:buAutoNum type="romanLcParenBoth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I, you and he 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deserves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examinership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Answers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514350" indent="-514350">
              <a:buAutoNum type="romanLcParenBoth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Kargi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is junior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preeti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buAutoNum type="romanLcParenBoth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teacher gave me many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advice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buAutoNum type="romanLcParenBoth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 saw two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female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buAutoNum type="romanLcParenBoth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Each of them followed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his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plan</a:t>
            </a:r>
          </a:p>
          <a:p>
            <a:pPr marL="514350" indent="-514350">
              <a:buAutoNum type="romanLcParenBoth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I, you and he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deserve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examinership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RGU,GRAMMAR EXERCISES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Questions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(vi) The Sun 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is always rising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the East.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(vii) She is 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unique person.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(viii) The greatness of a man depends 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his character.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Answers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(vi) The Sun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always rises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the East.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(vii) She is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unique person.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(viii) The greatness of a man depends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his character.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33600"/>
            <a:ext cx="8229600" cy="1752600"/>
          </a:xfrm>
        </p:spPr>
        <p:txBody>
          <a:bodyPr>
            <a:normAutofit/>
          </a:bodyPr>
          <a:lstStyle/>
          <a:p>
            <a:r>
              <a:rPr lang="en-US" sz="8800" b="1" dirty="0" smtClean="0">
                <a:solidFill>
                  <a:srgbClr val="00B050"/>
                </a:solidFill>
              </a:rPr>
              <a:t>THANKS</a:t>
            </a:r>
            <a:endParaRPr lang="en-US" sz="88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UNIT—A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(a)Fill in the blanks with appropriate forms of the verb (any five) 1x5=5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)—he tell the truth?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(ii)I didn’t understand what he —.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(iii)Either of the two brothers—an engineer.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Answer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I. (a)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Does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he tell the truth?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(ii)I didn’t understand what he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said.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(iii)Either of the two brothers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 engineer.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RGU,GRAMMAR EXERCISES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(iv) Trespassers—to be </a:t>
            </a:r>
            <a:r>
              <a:rPr lang="en-US" b="1" dirty="0" err="1" smtClean="0">
                <a:solidFill>
                  <a:srgbClr val="0070C0"/>
                </a:solidFill>
              </a:rPr>
              <a:t>procecuted</a:t>
            </a:r>
            <a:r>
              <a:rPr lang="en-US" b="1" dirty="0" smtClean="0">
                <a:solidFill>
                  <a:srgbClr val="0070C0"/>
                </a:solidFill>
              </a:rPr>
              <a:t>.</a:t>
            </a:r>
          </a:p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(v) He — sixty on next Friday.</a:t>
            </a:r>
          </a:p>
          <a:p>
            <a:pPr>
              <a:buNone/>
            </a:pPr>
            <a:endParaRPr lang="en-US" b="1" dirty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(vi) No candidate — fielded against chief Minister.</a:t>
            </a:r>
          </a:p>
          <a:p>
            <a:pPr>
              <a:buNone/>
            </a:pPr>
            <a:endParaRPr lang="en-US" b="1" dirty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(vii) Ahmed — going to call his sister.</a:t>
            </a:r>
          </a:p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(viii) I —waiting since 8 O’clock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Answers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US" dirty="0" smtClean="0"/>
              <a:t>(iv</a:t>
            </a:r>
            <a:r>
              <a:rPr lang="en-US" sz="9600" dirty="0" smtClean="0"/>
              <a:t>) Trespassers </a:t>
            </a:r>
            <a:r>
              <a:rPr lang="en-US" sz="9600" b="1" dirty="0" smtClean="0">
                <a:solidFill>
                  <a:srgbClr val="FF0000"/>
                </a:solidFill>
              </a:rPr>
              <a:t>are</a:t>
            </a:r>
            <a:r>
              <a:rPr lang="en-US" sz="9600" dirty="0" smtClean="0"/>
              <a:t> to be </a:t>
            </a:r>
            <a:r>
              <a:rPr lang="en-US" sz="9600" dirty="0" err="1" smtClean="0"/>
              <a:t>procecuted</a:t>
            </a:r>
            <a:r>
              <a:rPr lang="en-US" sz="9600" dirty="0" smtClean="0"/>
              <a:t>.</a:t>
            </a:r>
          </a:p>
          <a:p>
            <a:pPr>
              <a:buNone/>
            </a:pPr>
            <a:r>
              <a:rPr lang="en-US" sz="9600" dirty="0" smtClean="0"/>
              <a:t>(v) He </a:t>
            </a:r>
            <a:r>
              <a:rPr lang="en-US" sz="9600" b="1" dirty="0" smtClean="0">
                <a:solidFill>
                  <a:srgbClr val="FF0000"/>
                </a:solidFill>
              </a:rPr>
              <a:t>will be </a:t>
            </a:r>
            <a:r>
              <a:rPr lang="en-US" sz="9600" dirty="0" smtClean="0"/>
              <a:t>sixty on next Friday.</a:t>
            </a:r>
          </a:p>
          <a:p>
            <a:pPr>
              <a:buNone/>
            </a:pPr>
            <a:endParaRPr lang="en-US" sz="9600" dirty="0" smtClean="0"/>
          </a:p>
          <a:p>
            <a:pPr>
              <a:buNone/>
            </a:pPr>
            <a:r>
              <a:rPr lang="en-US" sz="9600" dirty="0" smtClean="0"/>
              <a:t>(vi) No candidate </a:t>
            </a:r>
            <a:r>
              <a:rPr lang="en-US" sz="9600" b="1" dirty="0" smtClean="0">
                <a:solidFill>
                  <a:srgbClr val="FF0000"/>
                </a:solidFill>
              </a:rPr>
              <a:t>has been </a:t>
            </a:r>
            <a:r>
              <a:rPr lang="en-US" sz="9600" dirty="0" smtClean="0"/>
              <a:t>fielded against Chief Minister.</a:t>
            </a:r>
          </a:p>
          <a:p>
            <a:pPr>
              <a:buNone/>
            </a:pPr>
            <a:r>
              <a:rPr lang="en-US" sz="9600" dirty="0" smtClean="0"/>
              <a:t>(vii) Ahmed </a:t>
            </a:r>
            <a:r>
              <a:rPr lang="en-US" sz="9600" b="1" dirty="0" smtClean="0">
                <a:solidFill>
                  <a:srgbClr val="FF0000"/>
                </a:solidFill>
              </a:rPr>
              <a:t>is</a:t>
            </a:r>
            <a:r>
              <a:rPr lang="en-US" sz="9600" dirty="0" smtClean="0"/>
              <a:t> going to call his sister.</a:t>
            </a:r>
          </a:p>
          <a:p>
            <a:pPr>
              <a:buNone/>
            </a:pPr>
            <a:r>
              <a:rPr lang="en-US" sz="9600" dirty="0" smtClean="0"/>
              <a:t>(viii) I </a:t>
            </a:r>
            <a:r>
              <a:rPr lang="en-US" sz="9600" b="1" dirty="0" smtClean="0">
                <a:solidFill>
                  <a:srgbClr val="FF0000"/>
                </a:solidFill>
              </a:rPr>
              <a:t>have been </a:t>
            </a:r>
            <a:r>
              <a:rPr lang="en-US" sz="9600" dirty="0" smtClean="0"/>
              <a:t>waiting since   8’ O’clock.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Select the correct forms out of choices from the brackets (any five): 1x5=5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24000"/>
            <a:ext cx="4040188" cy="639762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Questions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454525"/>
          </a:xfrm>
        </p:spPr>
        <p:txBody>
          <a:bodyPr>
            <a:normAutofit fontScale="92500"/>
          </a:bodyPr>
          <a:lstStyle/>
          <a:p>
            <a:pPr marL="514350" indent="-514350">
              <a:buAutoNum type="romanLcParenBoth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 wish I— (</a:t>
            </a:r>
            <a:r>
              <a:rPr lang="en-US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know,knows,knew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his address.</a:t>
            </a:r>
          </a:p>
          <a:p>
            <a:pPr marL="514350" indent="-514350">
              <a:buAutoNum type="romanLcParenBoth"/>
            </a:pPr>
            <a:r>
              <a:rPr lang="en-US" dirty="0" smtClean="0"/>
              <a:t>They disliked it when things—(</a:t>
            </a:r>
            <a:r>
              <a:rPr lang="en-US" dirty="0" err="1" smtClean="0">
                <a:solidFill>
                  <a:srgbClr val="00B050"/>
                </a:solidFill>
              </a:rPr>
              <a:t>go,did,went</a:t>
            </a:r>
            <a:r>
              <a:rPr lang="en-US" dirty="0" smtClean="0"/>
              <a:t>)wrong.</a:t>
            </a:r>
          </a:p>
          <a:p>
            <a:pPr marL="514350" indent="-514350">
              <a:buAutoNum type="romanLcParenBoth"/>
            </a:pPr>
            <a:r>
              <a:rPr lang="en-US" dirty="0"/>
              <a:t>T</a:t>
            </a:r>
            <a:r>
              <a:rPr lang="en-US" dirty="0" smtClean="0"/>
              <a:t>his news —(</a:t>
            </a:r>
            <a:r>
              <a:rPr lang="en-US" dirty="0" err="1" smtClean="0">
                <a:solidFill>
                  <a:srgbClr val="00B050"/>
                </a:solidFill>
              </a:rPr>
              <a:t>are,were,is</a:t>
            </a:r>
            <a:r>
              <a:rPr lang="en-US" dirty="0" smtClean="0"/>
              <a:t>) baseless.</a:t>
            </a:r>
          </a:p>
          <a:p>
            <a:pPr marL="514350" indent="-514350">
              <a:buAutoNum type="romanLcParenBoth"/>
            </a:pPr>
            <a:r>
              <a:rPr lang="en-US" dirty="0" smtClean="0"/>
              <a:t>Steady and slow—(</a:t>
            </a:r>
            <a:r>
              <a:rPr lang="en-US" dirty="0" err="1" smtClean="0">
                <a:solidFill>
                  <a:srgbClr val="00B050"/>
                </a:solidFill>
              </a:rPr>
              <a:t>won,win,wins</a:t>
            </a:r>
            <a:r>
              <a:rPr lang="en-US" dirty="0" smtClean="0"/>
              <a:t>) the race</a:t>
            </a:r>
          </a:p>
          <a:p>
            <a:pPr marL="514350" indent="-514350">
              <a:buAutoNum type="romanLcParenBoth"/>
            </a:pPr>
            <a:endParaRPr lang="en-US" dirty="0" smtClean="0"/>
          </a:p>
          <a:p>
            <a:pPr marL="514350" indent="-514350">
              <a:buAutoNum type="romanLcParenBoth"/>
            </a:pPr>
            <a:r>
              <a:rPr lang="en-US" dirty="0" smtClean="0"/>
              <a:t>One of the thieves—(</a:t>
            </a:r>
            <a:r>
              <a:rPr lang="en-US" dirty="0" smtClean="0">
                <a:solidFill>
                  <a:srgbClr val="00B050"/>
                </a:solidFill>
              </a:rPr>
              <a:t>have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B050"/>
                </a:solidFill>
              </a:rPr>
              <a:t>been ,has been, has</a:t>
            </a:r>
            <a:r>
              <a:rPr lang="en-US" dirty="0" smtClean="0"/>
              <a:t>) caught.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Answers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302125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buAutoNum type="romanLcParenBoth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 wish I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knew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his address.</a:t>
            </a:r>
          </a:p>
          <a:p>
            <a:pPr marL="514350" indent="-514350">
              <a:buAutoNum type="romanLcParenBoth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(ii)They disliked it when things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went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wrong.</a:t>
            </a:r>
          </a:p>
          <a:p>
            <a:pPr marL="514350" indent="-514350">
              <a:buAutoNum type="romanLcParenBoth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(iii)This news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baseless.</a:t>
            </a:r>
          </a:p>
          <a:p>
            <a:pPr marL="514350" indent="-51435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(iv)Steady and slow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wins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the race.</a:t>
            </a:r>
          </a:p>
          <a:p>
            <a:pPr marL="514350" indent="-51435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(v)One of the thieves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been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caught.</a:t>
            </a:r>
          </a:p>
          <a:p>
            <a:pPr marL="514350" indent="-514350">
              <a:buAutoNum type="romanLcParenBoth"/>
            </a:pPr>
            <a:endParaRPr lang="en-US" dirty="0" smtClean="0"/>
          </a:p>
          <a:p>
            <a:pPr marL="514350" indent="-514350">
              <a:buAutoNum type="romanLcParenBoth"/>
            </a:pPr>
            <a:endParaRPr lang="en-US" dirty="0"/>
          </a:p>
          <a:p>
            <a:pPr marL="514350" indent="-514350">
              <a:buAutoNum type="romanLcParenBoth"/>
            </a:pPr>
            <a:endParaRPr lang="en-US" dirty="0" smtClean="0"/>
          </a:p>
          <a:p>
            <a:pPr marL="514350" indent="-514350">
              <a:buAutoNum type="romanLcParenBoth"/>
            </a:pPr>
            <a:endParaRPr lang="en-US" dirty="0"/>
          </a:p>
          <a:p>
            <a:pPr marL="514350" indent="-514350">
              <a:buAutoNum type="romanLcParenBoth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RGU,GRAMMAR EXERCISES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Questions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(vi)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Does</a:t>
            </a:r>
            <a:r>
              <a:rPr lang="en-US" dirty="0" smtClean="0"/>
              <a:t> he–––(</a:t>
            </a:r>
            <a:r>
              <a:rPr lang="en-US" dirty="0" err="1" smtClean="0">
                <a:solidFill>
                  <a:srgbClr val="00B050"/>
                </a:solidFill>
              </a:rPr>
              <a:t>known,know,know</a:t>
            </a:r>
            <a:r>
              <a:rPr lang="en-US" dirty="0" smtClean="0"/>
              <a:t>) anything?</a:t>
            </a:r>
          </a:p>
          <a:p>
            <a:pPr>
              <a:buNone/>
            </a:pPr>
            <a:r>
              <a:rPr lang="en-US" dirty="0" smtClean="0"/>
              <a:t>(vii) She–––(</a:t>
            </a:r>
            <a:r>
              <a:rPr lang="en-US" dirty="0" err="1" smtClean="0">
                <a:solidFill>
                  <a:srgbClr val="00B050"/>
                </a:solidFill>
              </a:rPr>
              <a:t>goes,went,go</a:t>
            </a:r>
            <a:r>
              <a:rPr lang="en-US" dirty="0" smtClean="0"/>
              <a:t>) to New Delhi last week.</a:t>
            </a:r>
          </a:p>
          <a:p>
            <a:pPr>
              <a:buNone/>
            </a:pPr>
            <a:r>
              <a:rPr lang="en-US" dirty="0" smtClean="0"/>
              <a:t>(viii) They–––(</a:t>
            </a:r>
            <a:r>
              <a:rPr lang="en-US" dirty="0" err="1" smtClean="0">
                <a:solidFill>
                  <a:srgbClr val="00B050"/>
                </a:solidFill>
              </a:rPr>
              <a:t>have,has,have</a:t>
            </a:r>
            <a:r>
              <a:rPr lang="en-US" dirty="0" smtClean="0">
                <a:solidFill>
                  <a:srgbClr val="00B050"/>
                </a:solidFill>
              </a:rPr>
              <a:t> been</a:t>
            </a:r>
            <a:r>
              <a:rPr lang="en-US" dirty="0" smtClean="0"/>
              <a:t>) reached just now.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Answers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(vi) Does he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know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anything?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(vii) She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went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to New Delhi last week.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(viii) They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reached just now.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RGU,GRAMMAR EXERCISES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c) Fill in the blank with suitable verb forms given in the brackets (any Five):1x5=5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Though many have 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)––(try)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define poetry, no one has 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(ii)––(succeed)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giving a satisfactory definition of it. Poetry 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(iii) ––(seem)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elude all attempts to describe it.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Answers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Though many have </a:t>
            </a:r>
            <a:r>
              <a:rPr lang="en-US" b="1" dirty="0" smtClean="0">
                <a:solidFill>
                  <a:srgbClr val="FF0000"/>
                </a:solidFill>
              </a:rPr>
              <a:t>tried</a:t>
            </a:r>
            <a:r>
              <a:rPr lang="en-US" dirty="0" smtClean="0"/>
              <a:t> to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define poetry, no one has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succeeded</a:t>
            </a:r>
            <a:r>
              <a:rPr lang="en-US" dirty="0" smtClean="0"/>
              <a:t> in giving a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satisfactory definition of it.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Poetry </a:t>
            </a:r>
            <a:r>
              <a:rPr lang="en-US" b="1" dirty="0" smtClean="0">
                <a:solidFill>
                  <a:srgbClr val="FF0000"/>
                </a:solidFill>
              </a:rPr>
              <a:t>seems</a:t>
            </a:r>
            <a:r>
              <a:rPr lang="en-US" dirty="0" smtClean="0"/>
              <a:t> to elude all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attempts to describe it.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RGU,GRAMMAR EXERCISES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     Yet, we should (iv) ––</a:t>
            </a:r>
            <a:r>
              <a:rPr lang="en-US" dirty="0" smtClean="0">
                <a:solidFill>
                  <a:srgbClr val="00B050"/>
                </a:solidFill>
              </a:rPr>
              <a:t>(knew</a:t>
            </a:r>
            <a:r>
              <a:rPr lang="en-US" dirty="0" smtClean="0"/>
              <a:t>) something  about poetry, and (v) ––(</a:t>
            </a:r>
            <a:r>
              <a:rPr lang="en-US" dirty="0" smtClean="0">
                <a:solidFill>
                  <a:srgbClr val="00B050"/>
                </a:solidFill>
              </a:rPr>
              <a:t>learning</a:t>
            </a:r>
            <a:r>
              <a:rPr lang="en-US" dirty="0" smtClean="0"/>
              <a:t>) to cultivate our feeling for it, so that we may gradually (vi) ––(</a:t>
            </a:r>
            <a:r>
              <a:rPr lang="en-US" dirty="0" smtClean="0">
                <a:solidFill>
                  <a:srgbClr val="00B050"/>
                </a:solidFill>
              </a:rPr>
              <a:t>come</a:t>
            </a:r>
            <a:r>
              <a:rPr lang="en-US" dirty="0" smtClean="0"/>
              <a:t>) to recognize it, and (vii) ––(</a:t>
            </a:r>
            <a:r>
              <a:rPr lang="en-US" dirty="0" smtClean="0">
                <a:solidFill>
                  <a:srgbClr val="00B050"/>
                </a:solidFill>
              </a:rPr>
              <a:t>know</a:t>
            </a:r>
            <a:r>
              <a:rPr lang="en-US" dirty="0" smtClean="0"/>
              <a:t>) when it is present. The best we can (viii) ––(</a:t>
            </a:r>
            <a:r>
              <a:rPr lang="en-US" dirty="0" smtClean="0">
                <a:solidFill>
                  <a:srgbClr val="00B050"/>
                </a:solidFill>
              </a:rPr>
              <a:t>does</a:t>
            </a:r>
            <a:r>
              <a:rPr lang="en-US" dirty="0" smtClean="0"/>
              <a:t>) is to point out some essential characteristics of true poetry.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Answers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 Yet, we should </a:t>
            </a:r>
            <a:r>
              <a:rPr lang="en-US" b="1" dirty="0" smtClean="0">
                <a:solidFill>
                  <a:srgbClr val="FF0000"/>
                </a:solidFill>
              </a:rPr>
              <a:t>know</a:t>
            </a:r>
            <a:r>
              <a:rPr lang="en-US" dirty="0" smtClean="0"/>
              <a:t> something  about poetry, and </a:t>
            </a:r>
            <a:r>
              <a:rPr lang="en-US" b="1" dirty="0" smtClean="0">
                <a:solidFill>
                  <a:srgbClr val="FF0000"/>
                </a:solidFill>
              </a:rPr>
              <a:t>learn</a:t>
            </a:r>
            <a:r>
              <a:rPr lang="en-US" dirty="0" smtClean="0"/>
              <a:t> to cultivate our feeling for it, so that we may gradually </a:t>
            </a:r>
            <a:r>
              <a:rPr lang="en-US" b="1" dirty="0" smtClean="0">
                <a:solidFill>
                  <a:srgbClr val="FF0000"/>
                </a:solidFill>
              </a:rPr>
              <a:t>come</a:t>
            </a:r>
            <a:r>
              <a:rPr lang="en-US" dirty="0" smtClean="0"/>
              <a:t> to recognize it, and </a:t>
            </a:r>
            <a:r>
              <a:rPr lang="en-US" b="1" dirty="0" smtClean="0">
                <a:solidFill>
                  <a:srgbClr val="FF0000"/>
                </a:solidFill>
              </a:rPr>
              <a:t>know</a:t>
            </a:r>
            <a:r>
              <a:rPr lang="en-US" dirty="0" smtClean="0"/>
              <a:t> when it is present. The best we can </a:t>
            </a:r>
            <a:r>
              <a:rPr lang="en-US" b="1" dirty="0" smtClean="0">
                <a:solidFill>
                  <a:srgbClr val="FF0000"/>
                </a:solidFill>
              </a:rPr>
              <a:t>do</a:t>
            </a:r>
            <a:r>
              <a:rPr lang="en-US" dirty="0" smtClean="0"/>
              <a:t> is to point out some essential characteristics of true poetry.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Correct and rewrite any five of the following: 1x5= 5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514350" indent="-514350">
              <a:buAutoNum type="romanLcParenBoth"/>
            </a:pPr>
            <a:r>
              <a:rPr lang="en-US" dirty="0" smtClean="0"/>
              <a:t>She will go away if her </a:t>
            </a:r>
            <a:r>
              <a:rPr lang="en-US" b="1" dirty="0" smtClean="0">
                <a:solidFill>
                  <a:srgbClr val="00B050"/>
                </a:solidFill>
              </a:rPr>
              <a:t>father will come.</a:t>
            </a:r>
          </a:p>
          <a:p>
            <a:pPr marL="514350" indent="-514350">
              <a:buAutoNum type="romanLcParenBoth"/>
            </a:pPr>
            <a:r>
              <a:rPr lang="en-US" dirty="0" smtClean="0"/>
              <a:t>Don’t </a:t>
            </a:r>
            <a:r>
              <a:rPr lang="en-US" b="1" dirty="0" smtClean="0">
                <a:solidFill>
                  <a:srgbClr val="00B050"/>
                </a:solidFill>
              </a:rPr>
              <a:t>meddle with </a:t>
            </a:r>
            <a:r>
              <a:rPr lang="en-US" dirty="0" smtClean="0"/>
              <a:t>his affairs.</a:t>
            </a:r>
          </a:p>
          <a:p>
            <a:pPr marL="514350" indent="-514350">
              <a:buAutoNum type="romanLcParenBoth"/>
            </a:pPr>
            <a:r>
              <a:rPr lang="en-US" dirty="0" smtClean="0"/>
              <a:t>He </a:t>
            </a:r>
            <a:r>
              <a:rPr lang="en-US" b="1" dirty="0" smtClean="0">
                <a:solidFill>
                  <a:srgbClr val="00B050"/>
                </a:solidFill>
              </a:rPr>
              <a:t>were</a:t>
            </a:r>
            <a:r>
              <a:rPr lang="en-US" dirty="0" smtClean="0"/>
              <a:t> welcomed by the hosts.</a:t>
            </a:r>
          </a:p>
          <a:p>
            <a:pPr marL="514350" indent="-514350">
              <a:buAutoNum type="romanLcParenBoth"/>
            </a:pPr>
            <a:r>
              <a:rPr lang="en-US" dirty="0" smtClean="0"/>
              <a:t>They said that they </a:t>
            </a:r>
            <a:r>
              <a:rPr lang="en-US" b="1" dirty="0" smtClean="0">
                <a:solidFill>
                  <a:srgbClr val="00B050"/>
                </a:solidFill>
              </a:rPr>
              <a:t>shall</a:t>
            </a:r>
            <a:r>
              <a:rPr lang="en-US" dirty="0" smtClean="0"/>
              <a:t> come.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answers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514350" indent="-514350">
              <a:buAutoNum type="romanLcParenBoth"/>
            </a:pPr>
            <a:r>
              <a:rPr lang="en-US" b="1" dirty="0" smtClean="0"/>
              <a:t>She will go away if her </a:t>
            </a:r>
            <a:r>
              <a:rPr lang="en-US" b="1" dirty="0" smtClean="0">
                <a:solidFill>
                  <a:srgbClr val="FF0000"/>
                </a:solidFill>
              </a:rPr>
              <a:t>father comes.</a:t>
            </a:r>
          </a:p>
          <a:p>
            <a:pPr marL="514350" indent="-514350">
              <a:buAutoNum type="romanLcParenBoth"/>
            </a:pPr>
            <a:r>
              <a:rPr lang="en-US" b="1" dirty="0" smtClean="0"/>
              <a:t>Don’t </a:t>
            </a:r>
            <a:r>
              <a:rPr lang="en-US" b="1" dirty="0" smtClean="0">
                <a:solidFill>
                  <a:srgbClr val="FF0000"/>
                </a:solidFill>
              </a:rPr>
              <a:t>meddle in </a:t>
            </a:r>
            <a:r>
              <a:rPr lang="en-US" b="1" dirty="0" smtClean="0"/>
              <a:t>her affairs.</a:t>
            </a:r>
          </a:p>
          <a:p>
            <a:pPr marL="514350" indent="-514350">
              <a:buAutoNum type="romanLcParenBoth"/>
            </a:pPr>
            <a:r>
              <a:rPr lang="en-US" b="1" dirty="0" smtClean="0"/>
              <a:t>He </a:t>
            </a:r>
            <a:r>
              <a:rPr lang="en-US" b="1" dirty="0" smtClean="0">
                <a:solidFill>
                  <a:srgbClr val="FF0000"/>
                </a:solidFill>
              </a:rPr>
              <a:t>was</a:t>
            </a:r>
            <a:r>
              <a:rPr lang="en-US" b="1" dirty="0" smtClean="0"/>
              <a:t> welcomed by the hosts.</a:t>
            </a:r>
          </a:p>
          <a:p>
            <a:pPr marL="514350" indent="-514350">
              <a:buAutoNum type="romanLcParenBoth"/>
            </a:pPr>
            <a:r>
              <a:rPr lang="en-US" b="1" dirty="0" smtClean="0"/>
              <a:t>They said that they </a:t>
            </a:r>
            <a:r>
              <a:rPr lang="en-US" b="1" dirty="0" smtClean="0">
                <a:solidFill>
                  <a:srgbClr val="FF0000"/>
                </a:solidFill>
              </a:rPr>
              <a:t>would</a:t>
            </a:r>
            <a:r>
              <a:rPr lang="en-US" b="1" dirty="0" smtClean="0"/>
              <a:t> come.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RGU,GRAMMAR EXERCISES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Questios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(v) Why</a:t>
            </a:r>
            <a:r>
              <a:rPr lang="en-US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have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he gone there?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(vi) A number of books </a:t>
            </a:r>
            <a:r>
              <a:rPr lang="en-US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was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available in the library.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(vii) 100 kilograms</a:t>
            </a:r>
            <a:r>
              <a:rPr lang="en-US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are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not less weight.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(viii) The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Arabian Nights </a:t>
            </a:r>
            <a:r>
              <a:rPr lang="en-US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still popular.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Answers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(v) Why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he gone there?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(vi) A number of books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were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available in the library.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(vii) 100 kilograms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not less weight.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(viii) The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Arabian Nights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still popular.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</TotalTime>
  <Words>1479</Words>
  <Application>Microsoft Office PowerPoint</Application>
  <PresentationFormat>On-screen Show (4:3)</PresentationFormat>
  <Paragraphs>202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B.A.1st  Sem</vt:lpstr>
      <vt:lpstr>UNIT—A</vt:lpstr>
      <vt:lpstr>RGU,GRAMMAR EXERCISES</vt:lpstr>
      <vt:lpstr>Select the correct forms out of choices from the brackets (any five): 1x5=5</vt:lpstr>
      <vt:lpstr>RGU,GRAMMAR EXERCISES</vt:lpstr>
      <vt:lpstr>RGU,GRAMMAR EXERCISES</vt:lpstr>
      <vt:lpstr>RGU,GRAMMAR EXERCISES</vt:lpstr>
      <vt:lpstr>Correct and rewrite any five of the following: 1x5= 5</vt:lpstr>
      <vt:lpstr>RGU,GRAMMAR EXERCISES</vt:lpstr>
      <vt:lpstr>UNIT–B II. (a)</vt:lpstr>
      <vt:lpstr>RGU,GRAMMAR EXERCISES</vt:lpstr>
      <vt:lpstr>(b) Select the correct word from the given choices (any five): 1x5= 5</vt:lpstr>
      <vt:lpstr>RGU,GRAMMAR EXERCISES</vt:lpstr>
      <vt:lpstr>Write the suitable forms of the voice and narration of any five. 1x5= 5</vt:lpstr>
      <vt:lpstr>RGU,GRAMMAR EXERCISES</vt:lpstr>
      <vt:lpstr>Correct any five of the following sentences: 1x5= 5</vt:lpstr>
      <vt:lpstr>RGU,GRAMMAR EXERCISES</vt:lpstr>
      <vt:lpstr>THANKS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B.A./B.SC./B.COM 1st YEAR</dc:title>
  <dc:creator>Y SINGH</dc:creator>
  <cp:lastModifiedBy>JNC PSG</cp:lastModifiedBy>
  <cp:revision>35</cp:revision>
  <dcterms:created xsi:type="dcterms:W3CDTF">2013-02-13T14:37:28Z</dcterms:created>
  <dcterms:modified xsi:type="dcterms:W3CDTF">2019-04-16T13:13:46Z</dcterms:modified>
</cp:coreProperties>
</file>